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9" r:id="rId3"/>
    <p:sldId id="262" r:id="rId4"/>
    <p:sldId id="273" r:id="rId5"/>
    <p:sldId id="260" r:id="rId6"/>
    <p:sldId id="265" r:id="rId7"/>
    <p:sldId id="261" r:id="rId8"/>
    <p:sldId id="264" r:id="rId9"/>
    <p:sldId id="266" r:id="rId10"/>
    <p:sldId id="267" r:id="rId11"/>
    <p:sldId id="272" r:id="rId12"/>
    <p:sldId id="271" r:id="rId13"/>
    <p:sldId id="274" r:id="rId14"/>
    <p:sldId id="276" r:id="rId15"/>
    <p:sldId id="275" r:id="rId16"/>
    <p:sldId id="27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8000"/>
    <a:srgbClr val="FFFFFF"/>
    <a:srgbClr val="33CC33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822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9" d="100"/>
          <a:sy n="39" d="100"/>
        </p:scale>
        <p:origin x="-1566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1D616-1A21-4629-8020-DE0EDFCEBC7C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53F31-FC6E-430B-ACED-E87D628904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53F31-FC6E-430B-ACED-E87D6289041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53F31-FC6E-430B-ACED-E87D6289041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53F31-FC6E-430B-ACED-E87D6289041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53F31-FC6E-430B-ACED-E87D6289041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89EC4-C51E-45BE-9093-1920C002DF3D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BDF9E-3B82-4631-A7CB-C40DF5C7E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0" y="0"/>
            <a:ext cx="9144000" cy="2286000"/>
          </a:xfrm>
          <a:custGeom>
            <a:avLst/>
            <a:gdLst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86000">
                <a:moveTo>
                  <a:pt x="0" y="0"/>
                </a:moveTo>
                <a:lnTo>
                  <a:pt x="9144000" y="0"/>
                </a:lnTo>
                <a:lnTo>
                  <a:pt x="9144000" y="1227221"/>
                </a:lnTo>
                <a:cubicBezTo>
                  <a:pt x="5366084" y="970547"/>
                  <a:pt x="3031958" y="894348"/>
                  <a:pt x="0" y="22860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5-Point Star 35"/>
          <p:cNvSpPr/>
          <p:nvPr/>
        </p:nvSpPr>
        <p:spPr>
          <a:xfrm>
            <a:off x="3200400" y="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1828800" y="7620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2743200" y="3048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7162800" y="3810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6400800" y="2286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7772400" y="3810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8610600" y="1524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838200" y="9906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685800" y="3810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1219200" y="1524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304800" y="12192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304800" y="2286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/>
          <p:cNvSpPr/>
          <p:nvPr/>
        </p:nvSpPr>
        <p:spPr>
          <a:xfrm>
            <a:off x="1981200" y="1524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/>
          <p:cNvSpPr/>
          <p:nvPr/>
        </p:nvSpPr>
        <p:spPr>
          <a:xfrm>
            <a:off x="8229600" y="6858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/>
          <p:cNvSpPr/>
          <p:nvPr/>
        </p:nvSpPr>
        <p:spPr>
          <a:xfrm>
            <a:off x="3352800" y="6858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5-Point Star 26"/>
          <p:cNvSpPr/>
          <p:nvPr/>
        </p:nvSpPr>
        <p:spPr>
          <a:xfrm>
            <a:off x="3810000" y="2286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5-Point Star 27"/>
          <p:cNvSpPr/>
          <p:nvPr/>
        </p:nvSpPr>
        <p:spPr>
          <a:xfrm>
            <a:off x="2362200" y="9144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5-Point Star 28"/>
          <p:cNvSpPr/>
          <p:nvPr/>
        </p:nvSpPr>
        <p:spPr>
          <a:xfrm>
            <a:off x="5715000" y="3810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5-Point Star 29"/>
          <p:cNvSpPr/>
          <p:nvPr/>
        </p:nvSpPr>
        <p:spPr>
          <a:xfrm>
            <a:off x="5105400" y="4572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5-Point Star 30"/>
          <p:cNvSpPr/>
          <p:nvPr/>
        </p:nvSpPr>
        <p:spPr>
          <a:xfrm>
            <a:off x="4419600" y="6096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5-Point Star 33"/>
          <p:cNvSpPr/>
          <p:nvPr/>
        </p:nvSpPr>
        <p:spPr>
          <a:xfrm>
            <a:off x="4724400" y="2286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5-Point Star 34"/>
          <p:cNvSpPr/>
          <p:nvPr/>
        </p:nvSpPr>
        <p:spPr>
          <a:xfrm>
            <a:off x="1447800" y="1066800"/>
            <a:ext cx="304800" cy="304800"/>
          </a:xfrm>
          <a:prstGeom prst="star5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90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2743200" y="1872950"/>
            <a:ext cx="3810000" cy="3106120"/>
            <a:chOff x="2743200" y="1872950"/>
            <a:chExt cx="3810000" cy="3106120"/>
          </a:xfrm>
        </p:grpSpPr>
        <p:pic>
          <p:nvPicPr>
            <p:cNvPr id="39" name="Picture 38" descr="Color Flower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3200" y="2121570"/>
              <a:ext cx="3810000" cy="2857500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44" name="Rectangle 43"/>
            <p:cNvSpPr/>
            <p:nvPr/>
          </p:nvSpPr>
          <p:spPr>
            <a:xfrm rot="21332852">
              <a:off x="2751222" y="1872950"/>
              <a:ext cx="3276600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8000" b="1" dirty="0" err="1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স্বাগতম</a:t>
              </a:r>
              <a:endParaRPr lang="en-US" sz="8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6" grpId="0" animBg="1"/>
      <p:bldP spid="12" grpId="0" animBg="1"/>
      <p:bldP spid="13" grpId="0" animBg="1"/>
      <p:bldP spid="14" grpId="0" animBg="1"/>
      <p:bldP spid="16" grpId="0" animBg="1"/>
      <p:bldP spid="19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0" y="0"/>
            <a:ext cx="9144000" cy="2590800"/>
          </a:xfrm>
          <a:custGeom>
            <a:avLst/>
            <a:gdLst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86000">
                <a:moveTo>
                  <a:pt x="0" y="0"/>
                </a:moveTo>
                <a:lnTo>
                  <a:pt x="9144000" y="0"/>
                </a:lnTo>
                <a:lnTo>
                  <a:pt x="9144000" y="1227221"/>
                </a:lnTo>
                <a:cubicBezTo>
                  <a:pt x="5366084" y="970547"/>
                  <a:pt x="3031958" y="894348"/>
                  <a:pt x="0" y="22860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 rot="19582771">
            <a:off x="4060642" y="1746253"/>
            <a:ext cx="1219200" cy="3200400"/>
          </a:xfrm>
          <a:prstGeom prst="ellipse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 rot="5400000">
            <a:off x="3642360" y="1828800"/>
            <a:ext cx="320040" cy="320040"/>
          </a:xfrm>
          <a:prstGeom prst="ellipse">
            <a:avLst/>
          </a:prstGeom>
          <a:gradFill flip="none" rotWithShape="1">
            <a:gsLst>
              <a:gs pos="32000">
                <a:srgbClr val="33CC33">
                  <a:alpha val="90000"/>
                </a:srgbClr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>
                <a:lumMod val="7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5400000">
            <a:off x="5471160" y="4388068"/>
            <a:ext cx="320040" cy="320040"/>
          </a:xfrm>
          <a:prstGeom prst="ellipse">
            <a:avLst/>
          </a:prstGeom>
          <a:gradFill flip="none" rotWithShape="1">
            <a:gsLst>
              <a:gs pos="32000">
                <a:srgbClr val="33CC33">
                  <a:alpha val="90000"/>
                </a:srgbClr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>
                <a:lumMod val="7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 rot="2866674">
            <a:off x="4075656" y="1710713"/>
            <a:ext cx="1219200" cy="3200400"/>
          </a:xfrm>
          <a:prstGeom prst="ellipse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 rot="5400000">
            <a:off x="5028974" y="3469660"/>
            <a:ext cx="320040" cy="320040"/>
          </a:xfrm>
          <a:prstGeom prst="ellipse">
            <a:avLst/>
          </a:prstGeom>
          <a:gradFill flip="none" rotWithShape="1">
            <a:gsLst>
              <a:gs pos="32000">
                <a:srgbClr val="33CC33">
                  <a:alpha val="90000"/>
                </a:srgbClr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>
                <a:lumMod val="7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 rot="5400000">
            <a:off x="4118582" y="2645848"/>
            <a:ext cx="320040" cy="320040"/>
          </a:xfrm>
          <a:prstGeom prst="ellipse">
            <a:avLst/>
          </a:prstGeom>
          <a:gradFill flip="none" rotWithShape="1">
            <a:gsLst>
              <a:gs pos="32000">
                <a:srgbClr val="33CC33">
                  <a:alpha val="90000"/>
                </a:srgbClr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>
                <a:lumMod val="7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 rot="5400000">
            <a:off x="3984442" y="1593853"/>
            <a:ext cx="1219200" cy="3200400"/>
          </a:xfrm>
          <a:prstGeom prst="ellipse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 rot="5400000">
            <a:off x="6004560" y="3048000"/>
            <a:ext cx="320040" cy="320040"/>
          </a:xfrm>
          <a:prstGeom prst="ellipse">
            <a:avLst/>
          </a:prstGeom>
          <a:gradFill flip="none" rotWithShape="1">
            <a:gsLst>
              <a:gs pos="32000">
                <a:srgbClr val="33CC33">
                  <a:alpha val="90000"/>
                </a:srgbClr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>
                <a:lumMod val="7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 rot="5400000">
            <a:off x="2880360" y="2971800"/>
            <a:ext cx="320040" cy="320040"/>
          </a:xfrm>
          <a:prstGeom prst="ellipse">
            <a:avLst/>
          </a:prstGeom>
          <a:gradFill flip="none" rotWithShape="1">
            <a:gsLst>
              <a:gs pos="32000">
                <a:srgbClr val="33CC33">
                  <a:alpha val="90000"/>
                </a:srgbClr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bg1">
                <a:lumMod val="7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4272888" y="2895600"/>
            <a:ext cx="762000" cy="762000"/>
            <a:chOff x="3810000" y="1371600"/>
            <a:chExt cx="762000" cy="762000"/>
          </a:xfrm>
        </p:grpSpPr>
        <p:pic>
          <p:nvPicPr>
            <p:cNvPr id="34" name="Picture 33" descr="Proton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23506" y="1755355"/>
              <a:ext cx="362814" cy="326532"/>
            </a:xfrm>
            <a:prstGeom prst="rect">
              <a:avLst/>
            </a:prstGeom>
          </p:spPr>
        </p:pic>
        <p:pic>
          <p:nvPicPr>
            <p:cNvPr id="35" name="Picture 34" descr="Neutron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3278023">
              <a:off x="4101467" y="1665046"/>
              <a:ext cx="420864" cy="353742"/>
            </a:xfrm>
            <a:prstGeom prst="rect">
              <a:avLst/>
            </a:prstGeom>
          </p:spPr>
        </p:pic>
        <p:pic>
          <p:nvPicPr>
            <p:cNvPr id="36" name="Picture 35" descr="Neutron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54562" y="1455997"/>
              <a:ext cx="399094" cy="353742"/>
            </a:xfrm>
            <a:prstGeom prst="rect">
              <a:avLst/>
            </a:prstGeom>
          </p:spPr>
        </p:pic>
        <p:pic>
          <p:nvPicPr>
            <p:cNvPr id="37" name="Picture 36" descr="Proton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3278023">
              <a:off x="4136297" y="1422567"/>
              <a:ext cx="362812" cy="326532"/>
            </a:xfrm>
            <a:prstGeom prst="rect">
              <a:avLst/>
            </a:prstGeom>
          </p:spPr>
        </p:pic>
        <p:sp>
          <p:nvSpPr>
            <p:cNvPr id="38" name="Oval 37"/>
            <p:cNvSpPr/>
            <p:nvPr/>
          </p:nvSpPr>
          <p:spPr>
            <a:xfrm>
              <a:off x="3810000" y="1371600"/>
              <a:ext cx="762000" cy="76200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  <a:shade val="67500"/>
                    <a:satMod val="11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447800" y="5010150"/>
            <a:ext cx="6019800" cy="8382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নিউক্লিয়াসের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চারিদিকে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ইলেকট্রনের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ঘূর্ণন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0.00671 C 0.0276 -0.02197 0.09809 0.04071 0.15382 0.14871 C 0.20903 0.25578 0.22847 0.36749 0.19583 0.39616 C 0.16493 0.42623 0.09358 0.36124 0.03785 0.2544 C -0.01667 0.14709 -0.03611 0.03608 -0.00399 0.00671 Z " pathEditMode="fixed" rAng="-2064171" ptsTypes="fff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19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0.01271 C 0.02569 -0.01596 0.00521 -0.12466 -0.05087 -0.22942 C -0.1059 -0.33511 -0.17917 -0.39547 -0.20851 -0.36679 C -0.24011 -0.33673 -0.21823 -0.22734 -0.16215 -0.12373 C -0.10712 -0.01943 -0.03403 0.0444 -0.00521 0.01271 Z " pathEditMode="fixed" rAng="-2135322" ptsTypes="fffff">
                                      <p:cBhvr>
                                        <p:cTn id="8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" y="-18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0.01457 C -0.07535 0.10176 -0.15573 0.14524 -0.18038 0.10731 C -0.20451 0.07031 -0.16979 -0.02706 -0.09861 -0.11563 C -0.0276 -0.2049 0.04722 -0.24722 0.07257 -0.21068 C 0.09861 -0.17345 0.0632 -0.0747 -0.00781 0.01457 Z " pathEditMode="fixed" rAng="8200876" ptsTypes="fffff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-6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0046 C 0.07257 -0.08565 0.15191 -0.12546 0.17726 -0.08889 C 0.20226 -0.05162 0.16372 0.04884 0.09167 0.13518 C 0.02014 0.22083 -0.05798 0.26111 -0.0835 0.22291 C -0.10833 0.18634 -0.071 0.08611 0.00104 -0.00046 Z " pathEditMode="fixed" rAng="-45718239" ptsTypes="fffff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6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18 -0.00763 C -0.00052 0.04232 -0.07986 0.08233 -0.17344 0.08233 C -0.26875 0.08326 -0.34566 0.04232 -0.34566 -0.00763 C -0.34566 -0.05712 -0.26806 -0.09598 -0.17344 -0.09482 C -0.07813 -0.09598 -0.00018 -0.05712 -0.00018 -0.00763 Z " pathEditMode="fixed" rAng="5400000" ptsTypes="fffff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434 0.00694 C -0.00417 -0.04255 0.07448 -0.08326 0.17118 -0.08326 C 0.26788 -0.08326 0.34566 -0.04255 0.34566 0.00694 C 0.34566 0.05689 0.26788 0.09667 0.17118 0.09667 C 0.07483 0.09667 -0.00434 0.05689 -0.00434 0.00694 Z " pathEditMode="fixed" rAng="16200000" ptsTypes="fffff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22" grpId="0" animBg="1"/>
      <p:bldP spid="23" grpId="0" animBg="1"/>
      <p:bldP spid="25" grpId="0" animBg="1"/>
      <p:bldP spid="2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3200400" y="3581400"/>
            <a:ext cx="491066" cy="511811"/>
            <a:chOff x="7662334" y="1628274"/>
            <a:chExt cx="491066" cy="511811"/>
          </a:xfrm>
        </p:grpSpPr>
        <p:pic>
          <p:nvPicPr>
            <p:cNvPr id="32" name="Picture 31" descr="Proton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62334" y="1669915"/>
              <a:ext cx="491066" cy="470170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7720263" y="1628274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Freeform 1"/>
          <p:cNvSpPr/>
          <p:nvPr/>
        </p:nvSpPr>
        <p:spPr>
          <a:xfrm>
            <a:off x="0" y="0"/>
            <a:ext cx="9144000" cy="2590800"/>
          </a:xfrm>
          <a:custGeom>
            <a:avLst/>
            <a:gdLst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86000">
                <a:moveTo>
                  <a:pt x="0" y="0"/>
                </a:moveTo>
                <a:lnTo>
                  <a:pt x="9144000" y="0"/>
                </a:lnTo>
                <a:lnTo>
                  <a:pt x="9144000" y="1227221"/>
                </a:lnTo>
                <a:cubicBezTo>
                  <a:pt x="5366084" y="970547"/>
                  <a:pt x="3031958" y="894348"/>
                  <a:pt x="0" y="22860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 rot="19582771">
            <a:off x="2248603" y="2533352"/>
            <a:ext cx="2480744" cy="2480744"/>
          </a:xfrm>
          <a:prstGeom prst="ellipse">
            <a:avLst/>
          </a:prstGeom>
          <a:noFill/>
          <a:ln w="76200"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 rot="5400000">
            <a:off x="1524000" y="1828800"/>
            <a:ext cx="3962400" cy="3962400"/>
          </a:xfrm>
          <a:prstGeom prst="ellipse">
            <a:avLst/>
          </a:prstGeom>
          <a:noFill/>
          <a:ln w="76200"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3324726" y="3296652"/>
            <a:ext cx="491066" cy="511811"/>
            <a:chOff x="7662334" y="1628274"/>
            <a:chExt cx="491066" cy="511811"/>
          </a:xfrm>
        </p:grpSpPr>
        <p:pic>
          <p:nvPicPr>
            <p:cNvPr id="34" name="Picture 33" descr="Proton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62334" y="1669915"/>
              <a:ext cx="491066" cy="47017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7720263" y="1628274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971800" y="3352800"/>
            <a:ext cx="456190" cy="539453"/>
            <a:chOff x="7096178" y="1447800"/>
            <a:chExt cx="456190" cy="539453"/>
          </a:xfrm>
        </p:grpSpPr>
        <p:pic>
          <p:nvPicPr>
            <p:cNvPr id="35" name="Picture 34" descr="Neutron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3278023">
              <a:off x="7096178" y="1515377"/>
              <a:ext cx="456190" cy="47187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7162800" y="14478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743200" y="5410200"/>
            <a:ext cx="472440" cy="476905"/>
            <a:chOff x="8001000" y="5481935"/>
            <a:chExt cx="472440" cy="476905"/>
          </a:xfrm>
        </p:grpSpPr>
        <p:sp>
          <p:nvSpPr>
            <p:cNvPr id="22" name="Oval 21"/>
            <p:cNvSpPr/>
            <p:nvPr/>
          </p:nvSpPr>
          <p:spPr>
            <a:xfrm rot="5400000">
              <a:off x="8001000" y="5486400"/>
              <a:ext cx="472440" cy="472440"/>
            </a:xfrm>
            <a:prstGeom prst="ellipse">
              <a:avLst/>
            </a:prstGeom>
            <a:gradFill flip="none" rotWithShape="1">
              <a:gsLst>
                <a:gs pos="32000">
                  <a:srgbClr val="33CC33">
                    <a:alpha val="90000"/>
                  </a:srgbClr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bg1">
                  <a:lumMod val="75000"/>
                </a:schemeClr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53886" y="548193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Oval 37"/>
          <p:cNvSpPr/>
          <p:nvPr/>
        </p:nvSpPr>
        <p:spPr>
          <a:xfrm>
            <a:off x="2795337" y="3072063"/>
            <a:ext cx="1371600" cy="137160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shade val="67500"/>
                  <a:satMod val="115000"/>
                  <a:alpha val="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4315326" y="4114800"/>
            <a:ext cx="472440" cy="476905"/>
            <a:chOff x="8001000" y="5481935"/>
            <a:chExt cx="472440" cy="476905"/>
          </a:xfrm>
        </p:grpSpPr>
        <p:sp>
          <p:nvSpPr>
            <p:cNvPr id="43" name="Oval 42"/>
            <p:cNvSpPr/>
            <p:nvPr/>
          </p:nvSpPr>
          <p:spPr>
            <a:xfrm rot="5400000">
              <a:off x="8001000" y="5486400"/>
              <a:ext cx="472440" cy="472440"/>
            </a:xfrm>
            <a:prstGeom prst="ellipse">
              <a:avLst/>
            </a:prstGeom>
            <a:gradFill flip="none" rotWithShape="1">
              <a:gsLst>
                <a:gs pos="32000">
                  <a:srgbClr val="33CC33">
                    <a:alpha val="90000"/>
                  </a:srgbClr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bg1">
                  <a:lumMod val="75000"/>
                </a:schemeClr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053886" y="548193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242734" y="3907789"/>
            <a:ext cx="491066" cy="511811"/>
            <a:chOff x="7662334" y="1628274"/>
            <a:chExt cx="491066" cy="511811"/>
          </a:xfrm>
        </p:grpSpPr>
        <p:pic>
          <p:nvPicPr>
            <p:cNvPr id="46" name="Picture 45" descr="Proton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62334" y="1669915"/>
              <a:ext cx="491066" cy="470170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7720263" y="1628274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581400" y="3276600"/>
            <a:ext cx="491066" cy="511811"/>
            <a:chOff x="7662334" y="1628274"/>
            <a:chExt cx="491066" cy="511811"/>
          </a:xfrm>
        </p:grpSpPr>
        <p:pic>
          <p:nvPicPr>
            <p:cNvPr id="49" name="Picture 48" descr="Proton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62334" y="1669915"/>
              <a:ext cx="491066" cy="470170"/>
            </a:xfrm>
            <a:prstGeom prst="rect">
              <a:avLst/>
            </a:prstGeom>
          </p:spPr>
        </p:pic>
        <p:sp>
          <p:nvSpPr>
            <p:cNvPr id="50" name="TextBox 49"/>
            <p:cNvSpPr txBox="1"/>
            <p:nvPr/>
          </p:nvSpPr>
          <p:spPr>
            <a:xfrm>
              <a:off x="7720263" y="1628274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584030" y="3628698"/>
            <a:ext cx="456190" cy="539453"/>
            <a:chOff x="7096178" y="1447800"/>
            <a:chExt cx="456190" cy="539453"/>
          </a:xfrm>
        </p:grpSpPr>
        <p:pic>
          <p:nvPicPr>
            <p:cNvPr id="52" name="Picture 51" descr="Neutron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3278023">
              <a:off x="7096178" y="1515377"/>
              <a:ext cx="456190" cy="471876"/>
            </a:xfrm>
            <a:prstGeom prst="rect">
              <a:avLst/>
            </a:prstGeom>
          </p:spPr>
        </p:pic>
        <p:sp>
          <p:nvSpPr>
            <p:cNvPr id="53" name="TextBox 52"/>
            <p:cNvSpPr txBox="1"/>
            <p:nvPr/>
          </p:nvSpPr>
          <p:spPr>
            <a:xfrm>
              <a:off x="7162800" y="14478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895600" y="3657600"/>
            <a:ext cx="456190" cy="539453"/>
            <a:chOff x="7096178" y="1447800"/>
            <a:chExt cx="456190" cy="539453"/>
          </a:xfrm>
        </p:grpSpPr>
        <p:pic>
          <p:nvPicPr>
            <p:cNvPr id="55" name="Picture 54" descr="Neutron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3278023">
              <a:off x="7096178" y="1515377"/>
              <a:ext cx="456190" cy="471876"/>
            </a:xfrm>
            <a:prstGeom prst="rect">
              <a:avLst/>
            </a:prstGeom>
          </p:spPr>
        </p:pic>
        <p:sp>
          <p:nvSpPr>
            <p:cNvPr id="56" name="TextBox 55"/>
            <p:cNvSpPr txBox="1"/>
            <p:nvPr/>
          </p:nvSpPr>
          <p:spPr>
            <a:xfrm>
              <a:off x="7162800" y="14478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077452" y="3060380"/>
            <a:ext cx="472440" cy="476905"/>
            <a:chOff x="8001000" y="5481935"/>
            <a:chExt cx="472440" cy="476905"/>
          </a:xfrm>
        </p:grpSpPr>
        <p:sp>
          <p:nvSpPr>
            <p:cNvPr id="58" name="Oval 57"/>
            <p:cNvSpPr/>
            <p:nvPr/>
          </p:nvSpPr>
          <p:spPr>
            <a:xfrm rot="5400000">
              <a:off x="8001000" y="5486400"/>
              <a:ext cx="472440" cy="472440"/>
            </a:xfrm>
            <a:prstGeom prst="ellipse">
              <a:avLst/>
            </a:prstGeom>
            <a:gradFill flip="none" rotWithShape="1">
              <a:gsLst>
                <a:gs pos="32000">
                  <a:srgbClr val="33CC33">
                    <a:alpha val="90000"/>
                  </a:srgbClr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bg1">
                  <a:lumMod val="75000"/>
                </a:schemeClr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053886" y="548193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061136" y="3108434"/>
            <a:ext cx="456190" cy="539453"/>
            <a:chOff x="7096178" y="1447800"/>
            <a:chExt cx="456190" cy="539453"/>
          </a:xfrm>
        </p:grpSpPr>
        <p:pic>
          <p:nvPicPr>
            <p:cNvPr id="61" name="Picture 60" descr="Neutron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3278023">
              <a:off x="7096178" y="1515377"/>
              <a:ext cx="456190" cy="471876"/>
            </a:xfrm>
            <a:prstGeom prst="rect">
              <a:avLst/>
            </a:prstGeom>
          </p:spPr>
        </p:pic>
        <p:sp>
          <p:nvSpPr>
            <p:cNvPr id="62" name="TextBox 61"/>
            <p:cNvSpPr txBox="1"/>
            <p:nvPr/>
          </p:nvSpPr>
          <p:spPr>
            <a:xfrm>
              <a:off x="7162800" y="14478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4876800" y="2438400"/>
            <a:ext cx="472440" cy="476905"/>
            <a:chOff x="8001000" y="5481935"/>
            <a:chExt cx="472440" cy="476905"/>
          </a:xfrm>
        </p:grpSpPr>
        <p:sp>
          <p:nvSpPr>
            <p:cNvPr id="64" name="Oval 63"/>
            <p:cNvSpPr/>
            <p:nvPr/>
          </p:nvSpPr>
          <p:spPr>
            <a:xfrm rot="5400000">
              <a:off x="8001000" y="5486400"/>
              <a:ext cx="472440" cy="472440"/>
            </a:xfrm>
            <a:prstGeom prst="ellipse">
              <a:avLst/>
            </a:prstGeom>
            <a:gradFill flip="none" rotWithShape="1">
              <a:gsLst>
                <a:gs pos="32000">
                  <a:srgbClr val="33CC33">
                    <a:alpha val="90000"/>
                  </a:srgbClr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bg1">
                  <a:lumMod val="75000"/>
                </a:schemeClr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8053886" y="548193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</a:t>
              </a:r>
              <a:endPara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67" name="Straight Connector 66"/>
          <p:cNvCxnSpPr/>
          <p:nvPr/>
        </p:nvCxnSpPr>
        <p:spPr>
          <a:xfrm rot="5400000">
            <a:off x="4700337" y="4040188"/>
            <a:ext cx="3200400" cy="1588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5400000">
            <a:off x="6680743" y="4039394"/>
            <a:ext cx="3200400" cy="1588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6300537" y="5640388"/>
            <a:ext cx="1981200" cy="1588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6300537" y="2438400"/>
            <a:ext cx="1981200" cy="1588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5400000">
            <a:off x="6199479" y="4067468"/>
            <a:ext cx="3200400" cy="1588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6272463" y="3582988"/>
            <a:ext cx="1981200" cy="1588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6300537" y="4649788"/>
            <a:ext cx="1981200" cy="1588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476738" y="2692651"/>
            <a:ext cx="11432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প্রোটন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426265" y="3733354"/>
            <a:ext cx="12218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নিউট্রন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248400" y="4723954"/>
            <a:ext cx="15808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748337" y="266858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735537" y="4731976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7776411" y="2650513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793222" y="3737365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780422" y="4727965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7772400" y="2660566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772400" y="3737365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772400" y="4727965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772400" y="2644914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787674" y="373978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772400" y="47244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85274" y="454164"/>
            <a:ext cx="82365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কণিকাসমূহের পারস্পরিক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সংখ্যাগত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সম্পর্ক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4" grpId="0" animBg="1"/>
      <p:bldP spid="38" grpId="0" animBg="1"/>
      <p:bldP spid="75" grpId="0"/>
      <p:bldP spid="76" grpId="0"/>
      <p:bldP spid="77" grpId="0"/>
      <p:bldP spid="78" grpId="0"/>
      <p:bldP spid="79" grpId="0"/>
      <p:bldP spid="80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Multidocument 4"/>
          <p:cNvSpPr/>
          <p:nvPr/>
        </p:nvSpPr>
        <p:spPr>
          <a:xfrm>
            <a:off x="2667000" y="1134534"/>
            <a:ext cx="3886200" cy="1532466"/>
          </a:xfrm>
          <a:prstGeom prst="flowChartMultidocumen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0"/>
            <a:ext cx="9144000" cy="1676400"/>
          </a:xfrm>
          <a:custGeom>
            <a:avLst/>
            <a:gdLst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86000">
                <a:moveTo>
                  <a:pt x="0" y="0"/>
                </a:moveTo>
                <a:lnTo>
                  <a:pt x="9144000" y="0"/>
                </a:lnTo>
                <a:lnTo>
                  <a:pt x="9144000" y="1227221"/>
                </a:lnTo>
                <a:cubicBezTo>
                  <a:pt x="5366084" y="970547"/>
                  <a:pt x="3031958" y="894348"/>
                  <a:pt x="0" y="228600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8000"/>
                </a:schemeClr>
              </a:gs>
              <a:gs pos="100000">
                <a:srgbClr val="D1C39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405063" y="4191000"/>
            <a:ext cx="7848600" cy="762000"/>
            <a:chOff x="1828800" y="2971800"/>
            <a:chExt cx="5450417" cy="1600200"/>
          </a:xfrm>
        </p:grpSpPr>
        <p:sp>
          <p:nvSpPr>
            <p:cNvPr id="4" name="Folded Corner 3"/>
            <p:cNvSpPr/>
            <p:nvPr/>
          </p:nvSpPr>
          <p:spPr>
            <a:xfrm>
              <a:off x="1828800" y="2971800"/>
              <a:ext cx="5450417" cy="1600200"/>
            </a:xfrm>
            <a:prstGeom prst="foldedCorner">
              <a:avLst>
                <a:gd name="adj" fmla="val 412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905000" y="3124200"/>
              <a:ext cx="519026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সাধারণত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পরমানু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বৈদ্যুতিকভাবে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নিরপেক্ষ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হয়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কেন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?</a:t>
              </a:r>
              <a:endParaRPr lang="en-US" sz="3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33137" y="3048000"/>
            <a:ext cx="7772400" cy="762000"/>
            <a:chOff x="1828800" y="2971800"/>
            <a:chExt cx="5715000" cy="1600200"/>
          </a:xfrm>
        </p:grpSpPr>
        <p:sp>
          <p:nvSpPr>
            <p:cNvPr id="10" name="Folded Corner 9"/>
            <p:cNvSpPr/>
            <p:nvPr/>
          </p:nvSpPr>
          <p:spPr>
            <a:xfrm>
              <a:off x="1828800" y="2971800"/>
              <a:ext cx="5715000" cy="1600200"/>
            </a:xfrm>
            <a:prstGeom prst="foldedCorner">
              <a:avLst>
                <a:gd name="adj" fmla="val 4128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05000" y="3124199"/>
              <a:ext cx="5261190" cy="135729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চিত্রে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পরমানু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বিভিন্ন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ধরনের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কণিকার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অবস্থান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 smtClean="0">
                  <a:latin typeface="NikoshBAN" pitchFamily="2" charset="0"/>
                  <a:cs typeface="NikoshBAN" pitchFamily="2" charset="0"/>
                </a:rPr>
                <a:t>দেখাও</a:t>
              </a:r>
              <a:r>
                <a:rPr lang="en-US" sz="36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0" y="0"/>
            <a:ext cx="9144000" cy="1676400"/>
          </a:xfrm>
          <a:custGeom>
            <a:avLst/>
            <a:gdLst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86000">
                <a:moveTo>
                  <a:pt x="0" y="0"/>
                </a:moveTo>
                <a:lnTo>
                  <a:pt x="9144000" y="0"/>
                </a:lnTo>
                <a:lnTo>
                  <a:pt x="9144000" y="1227221"/>
                </a:lnTo>
                <a:cubicBezTo>
                  <a:pt x="5366084" y="970547"/>
                  <a:pt x="3031958" y="894348"/>
                  <a:pt x="0" y="228600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E9EFF">
                  <a:alpha val="37000"/>
                </a:srgb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  <a:tileRect r="-100000" b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14600" y="846222"/>
            <a:ext cx="3657600" cy="1066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758436" y="2286000"/>
            <a:ext cx="3566164" cy="3566164"/>
            <a:chOff x="2758436" y="2286000"/>
            <a:chExt cx="3566164" cy="3566164"/>
          </a:xfrm>
        </p:grpSpPr>
        <p:sp>
          <p:nvSpPr>
            <p:cNvPr id="17" name="Oval 16"/>
            <p:cNvSpPr/>
            <p:nvPr/>
          </p:nvSpPr>
          <p:spPr>
            <a:xfrm>
              <a:off x="2758436" y="2286000"/>
              <a:ext cx="3566164" cy="3566164"/>
            </a:xfrm>
            <a:prstGeom prst="ellipse">
              <a:avLst/>
            </a:prstGeom>
            <a:noFill/>
            <a:ln w="12700"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429000" y="2910657"/>
              <a:ext cx="2152844" cy="2152844"/>
            </a:xfrm>
            <a:prstGeom prst="ellipse">
              <a:avLst/>
            </a:prstGeom>
            <a:noFill/>
            <a:ln w="12700">
              <a:solidFill>
                <a:schemeClr val="accent6">
                  <a:lumMod val="20000"/>
                  <a:lumOff val="8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Copy of Helium_atom_QM.svg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62400" y="3400137"/>
              <a:ext cx="1206349" cy="1206349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22" name="TextBox 21"/>
          <p:cNvSpPr txBox="1"/>
          <p:nvPr/>
        </p:nvSpPr>
        <p:spPr>
          <a:xfrm>
            <a:off x="6934200" y="2819400"/>
            <a:ext cx="952505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প্রোটন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rot="10800000" flipV="1">
            <a:off x="4876800" y="2179109"/>
            <a:ext cx="1713517" cy="1554691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549987" y="1828800"/>
            <a:ext cx="1483098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নিউক্লিয়াস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Oval 34"/>
          <p:cNvSpPr/>
          <p:nvPr/>
        </p:nvSpPr>
        <p:spPr>
          <a:xfrm flipH="1">
            <a:off x="3224463" y="3785937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 flipH="1">
            <a:off x="5358063" y="3862137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 flipH="1">
            <a:off x="4312529" y="5690937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3890211" y="3352800"/>
            <a:ext cx="1267326" cy="1267326"/>
            <a:chOff x="3810000" y="1371600"/>
            <a:chExt cx="762000" cy="762000"/>
          </a:xfrm>
        </p:grpSpPr>
        <p:pic>
          <p:nvPicPr>
            <p:cNvPr id="45" name="Picture 44" descr="Proton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23506" y="1755355"/>
              <a:ext cx="362814" cy="326532"/>
            </a:xfrm>
            <a:prstGeom prst="rect">
              <a:avLst/>
            </a:prstGeom>
          </p:spPr>
        </p:pic>
        <p:pic>
          <p:nvPicPr>
            <p:cNvPr id="46" name="Picture 45" descr="Neutron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3278023">
              <a:off x="4101467" y="1665046"/>
              <a:ext cx="420864" cy="353742"/>
            </a:xfrm>
            <a:prstGeom prst="rect">
              <a:avLst/>
            </a:prstGeom>
          </p:spPr>
        </p:pic>
        <p:pic>
          <p:nvPicPr>
            <p:cNvPr id="47" name="Picture 46" descr="Neutron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54562" y="1455997"/>
              <a:ext cx="399094" cy="353742"/>
            </a:xfrm>
            <a:prstGeom prst="rect">
              <a:avLst/>
            </a:prstGeom>
          </p:spPr>
        </p:pic>
        <p:pic>
          <p:nvPicPr>
            <p:cNvPr id="48" name="Picture 47" descr="Proton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3278023">
              <a:off x="4136297" y="1422567"/>
              <a:ext cx="362812" cy="326532"/>
            </a:xfrm>
            <a:prstGeom prst="rect">
              <a:avLst/>
            </a:prstGeom>
          </p:spPr>
        </p:pic>
        <p:sp>
          <p:nvSpPr>
            <p:cNvPr id="49" name="Oval 48"/>
            <p:cNvSpPr/>
            <p:nvPr/>
          </p:nvSpPr>
          <p:spPr>
            <a:xfrm>
              <a:off x="3810000" y="1371600"/>
              <a:ext cx="762000" cy="76200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  <a:shade val="67500"/>
                    <a:satMod val="115000"/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7" name="Straight Arrow Connector 26"/>
          <p:cNvCxnSpPr/>
          <p:nvPr/>
        </p:nvCxnSpPr>
        <p:spPr>
          <a:xfrm rot="10800000" flipV="1">
            <a:off x="4953000" y="3047999"/>
            <a:ext cx="2057400" cy="637173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858000" y="2819400"/>
            <a:ext cx="1127232" cy="58477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ধনাত্মক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rot="10800000" flipV="1">
            <a:off x="5638800" y="3962400"/>
            <a:ext cx="1447800" cy="762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362200" y="2743200"/>
            <a:ext cx="1752600" cy="9906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496373" y="2486526"/>
            <a:ext cx="1018227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নিউট্রন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58000" y="3733800"/>
            <a:ext cx="1303562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ইলেকট্রন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2" grpId="0" animBg="1"/>
      <p:bldP spid="22" grpId="1" animBg="1"/>
      <p:bldP spid="34" grpId="0" animBg="1"/>
      <p:bldP spid="34" grpId="1" animBg="1"/>
      <p:bldP spid="35" grpId="0" animBg="1"/>
      <p:bldP spid="36" grpId="0" animBg="1"/>
      <p:bldP spid="37" grpId="0" animBg="1"/>
      <p:bldP spid="51" grpId="0" animBg="1"/>
      <p:bldP spid="51" grpId="1" animBg="1"/>
      <p:bldP spid="25" grpId="0" animBg="1"/>
      <p:bldP spid="25" grpId="1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Arrow Connector 19"/>
          <p:cNvCxnSpPr/>
          <p:nvPr/>
        </p:nvCxnSpPr>
        <p:spPr>
          <a:xfrm rot="10800000" flipV="1">
            <a:off x="5119940" y="1447801"/>
            <a:ext cx="1204660" cy="485807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453636" y="1711688"/>
            <a:ext cx="3566164" cy="3566164"/>
          </a:xfrm>
          <a:prstGeom prst="ellipse">
            <a:avLst/>
          </a:prstGeom>
          <a:noFill/>
          <a:ln w="12700">
            <a:solidFill>
              <a:schemeClr val="accent6">
                <a:lumMod val="20000"/>
                <a:lumOff val="8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24200" y="2336345"/>
            <a:ext cx="2152844" cy="2152844"/>
          </a:xfrm>
          <a:prstGeom prst="ellipse">
            <a:avLst/>
          </a:prstGeom>
          <a:noFill/>
          <a:ln w="12700">
            <a:solidFill>
              <a:schemeClr val="accent6">
                <a:lumMod val="20000"/>
                <a:lumOff val="8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Copy of Helium_atom_QM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825825"/>
            <a:ext cx="1206349" cy="12063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Oval 10"/>
          <p:cNvSpPr/>
          <p:nvPr/>
        </p:nvSpPr>
        <p:spPr>
          <a:xfrm flipH="1">
            <a:off x="2233863" y="32004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flipH="1">
            <a:off x="2950534" y="32004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flipH="1">
            <a:off x="5084134" y="32766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 flipH="1">
            <a:off x="5791200" y="32766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 flipH="1">
            <a:off x="3962400" y="15240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 flipH="1">
            <a:off x="4038600" y="51054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 rot="10800000" flipV="1">
            <a:off x="5427034" y="2133600"/>
            <a:ext cx="1430966" cy="1219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518245" y="1625025"/>
            <a:ext cx="2097049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ঘুরছে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rot="5400000">
            <a:off x="5105400" y="1447800"/>
            <a:ext cx="1295400" cy="12954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62600" y="939225"/>
            <a:ext cx="2709396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অনুমোদিত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কক্ষপথে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3056 C 0.00712 0.05972 -0.04063 0.14398 -0.10382 0.15555 C -0.16962 0.16921 -0.22969 0.10509 -0.23941 0.01412 C -0.24913 -0.07686 -0.20451 -0.16042 -0.13889 -0.17292 C -0.07396 -0.18519 -0.01354 -0.12014 -0.0026 -0.03056 Z " pathEditMode="fixed" rAng="4915574" ptsTypes="fffff">
                                      <p:cBhvr>
                                        <p:cTn id="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" y="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0371 C -0.00348 -0.08194 0.04878 -0.15185 0.11319 -0.15092 C 0.1776 -0.15185 0.22968 -0.08194 0.22934 0.00371 C 0.22986 0.08959 0.1776 0.15926 0.11302 0.15857 C 0.04895 0.15926 -0.00348 0.08959 -0.00278 0.00371 Z " pathEditMode="fixed" rAng="16200000" ptsTypes="fffff">
                                      <p:cBhvr>
                                        <p:cTn id="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0277 C -0.00209 0.14351 -0.0882 0.25833 -0.19375 0.25833 C -0.29948 0.25833 -0.38542 0.14351 -0.38542 0.00277 C -0.38542 -0.1382 -0.29948 -0.25278 -0.19375 -0.25278 C -0.0882 -0.25278 -0.00209 -0.1382 -0.00209 0.00277 Z " pathEditMode="fixed" rAng="5400000" ptsTypes="fffff">
                                      <p:cBhvr>
                                        <p:cTn id="1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1112 C 0.00417 -0.12824 0.08959 -0.24213 0.1941 -0.24213 C 0.29896 -0.24213 0.38403 -0.12824 0.38403 0.01112 C 0.38403 0.15093 0.29896 0.26436 0.1941 0.26436 C 0.08959 0.26436 0.00417 0.15093 0.00417 0.01112 Z " pathEditMode="fixed" rAng="16200000" ptsTypes="fffff">
                                      <p:cBhvr>
                                        <p:cTn id="1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C 0.10781 -4.44444E-6 0.19583 0.1169 0.19583 0.26112 C 0.19583 0.40487 0.10781 0.52223 0 0.52223 C -0.10816 0.52223 -0.19583 0.40487 -0.19583 0.26112 C -0.19583 0.1169 -0.10816 -4.44444E-6 0 -4.44444E-6 Z " pathEditMode="fixed" rAng="0" ptsTypes="fffff">
                                      <p:cBhvr>
                                        <p:cTn id="1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C -0.10764 3.33333E-6 -0.19584 -0.1169 -0.19584 -0.26111 C -0.19584 -0.40463 -0.10764 -0.52223 3.33333E-6 -0.52223 C 0.10816 -0.52223 0.19583 -0.40463 0.19583 -0.26111 C 0.19583 -0.1169 0.10816 3.33333E-6 3.33333E-6 3.33333E-6 Z " pathEditMode="fixed" rAng="10800000" ptsTypes="fffff">
                                      <p:cBhvr>
                                        <p:cTn id="1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  <p:bldP spid="15" grpId="0" animBg="1"/>
      <p:bldP spid="16" grpId="0" animBg="1"/>
      <p:bldP spid="17" grpId="1" animBg="1"/>
      <p:bldP spid="18" grpId="1" animBg="1"/>
      <p:bldP spid="19" grpId="1" animBg="1"/>
      <p:bldP spid="25" grpId="0" animBg="1"/>
      <p:bldP spid="25" grpId="1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0" y="0"/>
            <a:ext cx="9144000" cy="1676400"/>
          </a:xfrm>
          <a:custGeom>
            <a:avLst/>
            <a:gdLst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86000">
                <a:moveTo>
                  <a:pt x="0" y="0"/>
                </a:moveTo>
                <a:lnTo>
                  <a:pt x="9144000" y="0"/>
                </a:lnTo>
                <a:lnTo>
                  <a:pt x="9144000" y="1227221"/>
                </a:lnTo>
                <a:cubicBezTo>
                  <a:pt x="5366084" y="970547"/>
                  <a:pt x="3031958" y="894348"/>
                  <a:pt x="0" y="228600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E9EFF">
                  <a:alpha val="37000"/>
                </a:srgb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  <a:tileRect r="-100000" b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7"/>
          <p:cNvGrpSpPr/>
          <p:nvPr/>
        </p:nvGrpSpPr>
        <p:grpSpPr>
          <a:xfrm>
            <a:off x="685800" y="3429000"/>
            <a:ext cx="7848600" cy="1600200"/>
            <a:chOff x="685800" y="3429000"/>
            <a:chExt cx="7848600" cy="1600200"/>
          </a:xfrm>
        </p:grpSpPr>
        <p:sp>
          <p:nvSpPr>
            <p:cNvPr id="4" name="Folded Corner 3"/>
            <p:cNvSpPr/>
            <p:nvPr/>
          </p:nvSpPr>
          <p:spPr>
            <a:xfrm>
              <a:off x="685800" y="3429000"/>
              <a:ext cx="7848600" cy="1600200"/>
            </a:xfrm>
            <a:prstGeom prst="foldedCorner">
              <a:avLst>
                <a:gd name="adj" fmla="val 41289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85800" y="3533274"/>
              <a:ext cx="7595349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পরমানুর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সকল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ধনাত্মক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আধান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এবং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প্রায়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সম্পূর্ণ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ভর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নিউক্লিয়াসে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কেন্দ্রীভূত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–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বিশ্লেষণ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কর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4000" dirty="0"/>
            </a:p>
          </p:txBody>
        </p:sp>
      </p:grpSp>
      <p:sp>
        <p:nvSpPr>
          <p:cNvPr id="9" name="Round Diagonal Corner Rectangle 8"/>
          <p:cNvSpPr/>
          <p:nvPr/>
        </p:nvSpPr>
        <p:spPr>
          <a:xfrm>
            <a:off x="2743200" y="1371600"/>
            <a:ext cx="3429000" cy="10668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00">
                <a:schemeClr val="accent3">
                  <a:lumMod val="40000"/>
                  <a:lumOff val="60000"/>
                </a:schemeClr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6000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anks 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38200"/>
            <a:ext cx="7467600" cy="5181600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/>
          </a:prstGeom>
          <a:gradFill>
            <a:gsLst>
              <a:gs pos="55000">
                <a:srgbClr val="9CB86E">
                  <a:alpha val="58000"/>
                </a:srgbClr>
              </a:gs>
              <a:gs pos="100000">
                <a:srgbClr val="156B13"/>
              </a:gs>
            </a:gsLst>
            <a:lin ang="4200000" scaled="0"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0"/>
            <a:ext cx="9192126" cy="6809874"/>
            <a:chOff x="0" y="0"/>
            <a:chExt cx="9192126" cy="6809874"/>
          </a:xfrm>
        </p:grpSpPr>
        <p:sp>
          <p:nvSpPr>
            <p:cNvPr id="15" name="Freeform 14"/>
            <p:cNvSpPr/>
            <p:nvPr/>
          </p:nvSpPr>
          <p:spPr>
            <a:xfrm>
              <a:off x="6857999" y="24063"/>
              <a:ext cx="2310063" cy="6785811"/>
            </a:xfrm>
            <a:custGeom>
              <a:avLst/>
              <a:gdLst>
                <a:gd name="connsiteX0" fmla="*/ 2286000 w 2286000"/>
                <a:gd name="connsiteY0" fmla="*/ 0 h 6785811"/>
                <a:gd name="connsiteX1" fmla="*/ 0 w 2286000"/>
                <a:gd name="connsiteY1" fmla="*/ 962526 h 6785811"/>
                <a:gd name="connsiteX2" fmla="*/ 24063 w 2286000"/>
                <a:gd name="connsiteY2" fmla="*/ 5606716 h 6785811"/>
                <a:gd name="connsiteX3" fmla="*/ 2286000 w 2286000"/>
                <a:gd name="connsiteY3" fmla="*/ 6785811 h 6785811"/>
                <a:gd name="connsiteX4" fmla="*/ 2286000 w 2286000"/>
                <a:gd name="connsiteY4" fmla="*/ 0 h 678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0" h="6785811">
                  <a:moveTo>
                    <a:pt x="2286000" y="0"/>
                  </a:moveTo>
                  <a:lnTo>
                    <a:pt x="0" y="962526"/>
                  </a:lnTo>
                  <a:lnTo>
                    <a:pt x="24063" y="5606716"/>
                  </a:lnTo>
                  <a:lnTo>
                    <a:pt x="2286000" y="6785811"/>
                  </a:lnTo>
                  <a:lnTo>
                    <a:pt x="2286000" y="0"/>
                  </a:lnTo>
                  <a:close/>
                </a:path>
              </a:pathLst>
            </a:custGeom>
            <a:gradFill flip="none" rotWithShape="1">
              <a:gsLst>
                <a:gs pos="2100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 flipH="1">
              <a:off x="0" y="0"/>
              <a:ext cx="2205787" cy="6785811"/>
            </a:xfrm>
            <a:custGeom>
              <a:avLst/>
              <a:gdLst>
                <a:gd name="connsiteX0" fmla="*/ 2286000 w 2286000"/>
                <a:gd name="connsiteY0" fmla="*/ 0 h 6785811"/>
                <a:gd name="connsiteX1" fmla="*/ 0 w 2286000"/>
                <a:gd name="connsiteY1" fmla="*/ 962526 h 6785811"/>
                <a:gd name="connsiteX2" fmla="*/ 24063 w 2286000"/>
                <a:gd name="connsiteY2" fmla="*/ 5606716 h 6785811"/>
                <a:gd name="connsiteX3" fmla="*/ 2286000 w 2286000"/>
                <a:gd name="connsiteY3" fmla="*/ 6785811 h 6785811"/>
                <a:gd name="connsiteX4" fmla="*/ 2286000 w 2286000"/>
                <a:gd name="connsiteY4" fmla="*/ 0 h 6785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0" h="6785811">
                  <a:moveTo>
                    <a:pt x="2286000" y="0"/>
                  </a:moveTo>
                  <a:lnTo>
                    <a:pt x="0" y="962526"/>
                  </a:lnTo>
                  <a:lnTo>
                    <a:pt x="24063" y="5606716"/>
                  </a:lnTo>
                  <a:lnTo>
                    <a:pt x="2286000" y="6785811"/>
                  </a:lnTo>
                  <a:lnTo>
                    <a:pt x="2286000" y="0"/>
                  </a:lnTo>
                  <a:close/>
                </a:path>
              </a:pathLst>
            </a:custGeom>
            <a:gradFill flip="none" rotWithShape="1">
              <a:gsLst>
                <a:gs pos="2100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24063" y="0"/>
              <a:ext cx="9168063" cy="938463"/>
            </a:xfrm>
            <a:custGeom>
              <a:avLst/>
              <a:gdLst>
                <a:gd name="connsiteX0" fmla="*/ 0 w 9168063"/>
                <a:gd name="connsiteY0" fmla="*/ 0 h 914400"/>
                <a:gd name="connsiteX1" fmla="*/ 2189748 w 9168063"/>
                <a:gd name="connsiteY1" fmla="*/ 914400 h 914400"/>
                <a:gd name="connsiteX2" fmla="*/ 6906126 w 9168063"/>
                <a:gd name="connsiteY2" fmla="*/ 914400 h 914400"/>
                <a:gd name="connsiteX3" fmla="*/ 9168063 w 9168063"/>
                <a:gd name="connsiteY3" fmla="*/ 0 h 914400"/>
                <a:gd name="connsiteX4" fmla="*/ 0 w 9168063"/>
                <a:gd name="connsiteY4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68063" h="914400">
                  <a:moveTo>
                    <a:pt x="0" y="0"/>
                  </a:moveTo>
                  <a:lnTo>
                    <a:pt x="2189748" y="914400"/>
                  </a:lnTo>
                  <a:lnTo>
                    <a:pt x="6906126" y="914400"/>
                  </a:lnTo>
                  <a:lnTo>
                    <a:pt x="9168063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213814" y="990600"/>
            <a:ext cx="4648198" cy="4648198"/>
            <a:chOff x="2213814" y="990600"/>
            <a:chExt cx="4648198" cy="4648198"/>
          </a:xfrm>
        </p:grpSpPr>
        <p:sp>
          <p:nvSpPr>
            <p:cNvPr id="7" name="Rectangle 6"/>
            <p:cNvSpPr/>
            <p:nvPr/>
          </p:nvSpPr>
          <p:spPr>
            <a:xfrm rot="16200000">
              <a:off x="2213814" y="990600"/>
              <a:ext cx="4648198" cy="464819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FFFF00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Picture 9" descr="PP of Sabbi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0000" y="1905000"/>
              <a:ext cx="1438656" cy="1801368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2753762" y="3657600"/>
              <a:ext cx="37994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নিঊ মডেল বহুমূখী ঊচ্চ বিদ্যালয়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76803" y="4000654"/>
              <a:ext cx="42049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শুক্রাবাদ, মোহাম্মদপুর, ঢাকা - 1207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313296" y="990600"/>
              <a:ext cx="4495800" cy="9144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66487" y="1031544"/>
              <a:ext cx="330571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এ,কে,এম,আই,খায়রুল আলম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64207" y="1426735"/>
              <a:ext cx="27863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সিনিয়র</a:t>
              </a:r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2800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শিক্ষক</a:t>
              </a:r>
              <a:endPara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313296" y="4724400"/>
              <a:ext cx="4495800" cy="762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67000" y="5023614"/>
              <a:ext cx="39292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</a:rPr>
                <a:t>অষ্টম</a:t>
              </a:r>
              <a:r>
                <a:rPr lang="en-US" sz="2800" dirty="0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err="1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</a:rPr>
                <a:t>শ্রেণি</a:t>
              </a:r>
              <a:r>
                <a:rPr lang="en-US" sz="2800" dirty="0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dirty="0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  <a:sym typeface="Symbol"/>
                </a:rPr>
                <a:t> </a:t>
              </a:r>
              <a:r>
                <a:rPr lang="en-US" sz="2800" dirty="0" err="1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  <a:sym typeface="Symbol"/>
                </a:rPr>
                <a:t>বিজ্ঞান</a:t>
              </a:r>
              <a:r>
                <a:rPr lang="en-US" sz="2800" dirty="0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  <a:sym typeface="Symbol"/>
                </a:rPr>
                <a:t>  </a:t>
              </a:r>
              <a:r>
                <a:rPr lang="en-US" sz="2800" dirty="0" err="1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  <a:sym typeface="Symbol"/>
                </a:rPr>
                <a:t>ষষ্ঠ</a:t>
              </a:r>
              <a:r>
                <a:rPr lang="en-US" sz="2800" dirty="0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  <a:sym typeface="Symbol"/>
                </a:rPr>
                <a:t> </a:t>
              </a:r>
              <a:r>
                <a:rPr lang="en-US" sz="2800" dirty="0" err="1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  <a:sym typeface="Symbol"/>
                </a:rPr>
                <a:t>অধ্যায়</a:t>
              </a:r>
              <a:endParaRPr lang="en-US" sz="2800" dirty="0">
                <a:solidFill>
                  <a:schemeClr val="bg1">
                    <a:lumMod val="9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813803" y="4673758"/>
              <a:ext cx="12153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</a:rPr>
                <a:t>পাঠ</a:t>
              </a:r>
              <a:r>
                <a:rPr lang="en-US" sz="2000" dirty="0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dirty="0" err="1" smtClean="0">
                  <a:solidFill>
                    <a:schemeClr val="bg1">
                      <a:lumMod val="95000"/>
                    </a:schemeClr>
                  </a:solidFill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2000" dirty="0">
                <a:solidFill>
                  <a:schemeClr val="bg1">
                    <a:lumMod val="9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Arrow Connector 26"/>
          <p:cNvCxnSpPr/>
          <p:nvPr/>
        </p:nvCxnSpPr>
        <p:spPr>
          <a:xfrm flipV="1">
            <a:off x="2133600" y="3884585"/>
            <a:ext cx="3759920" cy="45720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200px-Gluehlampe_01_KMJ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2293609"/>
            <a:ext cx="966640" cy="1604624"/>
          </a:xfrm>
          <a:prstGeom prst="rect">
            <a:avLst/>
          </a:prstGeom>
        </p:spPr>
      </p:pic>
      <p:pic>
        <p:nvPicPr>
          <p:cNvPr id="8" name="Picture 7" descr="Light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2855" y="2276771"/>
            <a:ext cx="914399" cy="12954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62526" y="228600"/>
            <a:ext cx="7086600" cy="1295400"/>
          </a:xfrm>
          <a:prstGeom prst="rect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শিরোণাম</a:t>
            </a:r>
            <a:endParaRPr lang="en-US" sz="4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পরমাণুর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গঠন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5701787" y="2907274"/>
            <a:ext cx="1523206" cy="151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>
            <a:off x="6019800" y="3669633"/>
            <a:ext cx="457200" cy="158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Dry Cell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226" y="2069433"/>
            <a:ext cx="1171574" cy="2287168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1905000" y="2069435"/>
            <a:ext cx="4571999" cy="76198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ight Arrow 27"/>
          <p:cNvSpPr/>
          <p:nvPr/>
        </p:nvSpPr>
        <p:spPr>
          <a:xfrm>
            <a:off x="1981200" y="1584159"/>
            <a:ext cx="838200" cy="4572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en-US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ৎ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Left Arrow 28"/>
          <p:cNvSpPr/>
          <p:nvPr/>
        </p:nvSpPr>
        <p:spPr>
          <a:xfrm>
            <a:off x="4343400" y="2177165"/>
            <a:ext cx="990600" cy="381000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47800" y="4521840"/>
            <a:ext cx="3273653" cy="70788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বিদ্যু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ৎ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প্রবাহিত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হচ্ছে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23902" y="4549914"/>
            <a:ext cx="7034298" cy="70788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বিপরীত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প্রবাহিত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হচ্ছে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423902" y="4553925"/>
            <a:ext cx="4177747" cy="70788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কোথায়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1371600" y="4499811"/>
            <a:ext cx="1295400" cy="9144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2H</a:t>
            </a:r>
            <a:r>
              <a:rPr lang="en-US" sz="32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505200" y="4523874"/>
            <a:ext cx="1295400" cy="914400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5791200" y="4471737"/>
            <a:ext cx="1828800" cy="914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2H</a:t>
            </a:r>
            <a:r>
              <a:rPr lang="en-US" sz="3200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36" name="Plus 35"/>
          <p:cNvSpPr/>
          <p:nvPr/>
        </p:nvSpPr>
        <p:spPr>
          <a:xfrm>
            <a:off x="2819400" y="4652211"/>
            <a:ext cx="609600" cy="609600"/>
          </a:xfrm>
          <a:prstGeom prst="mathPl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Equal 36"/>
          <p:cNvSpPr/>
          <p:nvPr/>
        </p:nvSpPr>
        <p:spPr>
          <a:xfrm>
            <a:off x="5005137" y="4700337"/>
            <a:ext cx="685800" cy="457200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14400" y="5511225"/>
            <a:ext cx="7696200" cy="58477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পরমানুর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18411" y="5505450"/>
            <a:ext cx="5177589" cy="584775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পরমানু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1.11111E-6 L 0.37917 1.11111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35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-1.85185E-6 L -0.17917 -1.85185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ultidocument 7"/>
          <p:cNvSpPr/>
          <p:nvPr/>
        </p:nvSpPr>
        <p:spPr>
          <a:xfrm>
            <a:off x="3124200" y="982134"/>
            <a:ext cx="3200400" cy="1303866"/>
          </a:xfrm>
          <a:prstGeom prst="flowChartMultidocumen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ফল</a:t>
            </a:r>
            <a:endParaRPr lang="en-US" sz="6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0"/>
            <a:ext cx="9144000" cy="1676400"/>
          </a:xfrm>
          <a:custGeom>
            <a:avLst/>
            <a:gdLst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86000">
                <a:moveTo>
                  <a:pt x="0" y="0"/>
                </a:moveTo>
                <a:lnTo>
                  <a:pt x="9144000" y="0"/>
                </a:lnTo>
                <a:lnTo>
                  <a:pt x="9144000" y="1227221"/>
                </a:lnTo>
                <a:cubicBezTo>
                  <a:pt x="5366084" y="970547"/>
                  <a:pt x="3031958" y="894348"/>
                  <a:pt x="0" y="228600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98000"/>
                </a:schemeClr>
              </a:gs>
              <a:gs pos="100000">
                <a:srgbClr val="D1C39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41948" y="2895600"/>
            <a:ext cx="737573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পরমানুর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মৌলিক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কণিকাসমূহের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3978" y="4495800"/>
            <a:ext cx="804098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পরমানুতে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কণিকাসমূহের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অবস্থানের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7937" y="3733800"/>
            <a:ext cx="683392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মৌলিক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কণিকাসমূহের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ধর্ম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uclu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1700" y="990600"/>
            <a:ext cx="4860600" cy="487680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4434218" y="588334"/>
            <a:ext cx="3090532" cy="2993066"/>
            <a:chOff x="4355802" y="533401"/>
            <a:chExt cx="3090532" cy="2993066"/>
          </a:xfrm>
        </p:grpSpPr>
        <p:cxnSp>
          <p:nvCxnSpPr>
            <p:cNvPr id="8" name="Straight Connector 7"/>
            <p:cNvCxnSpPr/>
            <p:nvPr/>
          </p:nvCxnSpPr>
          <p:spPr>
            <a:xfrm rot="5400000">
              <a:off x="3516718" y="1404384"/>
              <a:ext cx="2993066" cy="12510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0800000" flipV="1">
              <a:off x="4387703" y="2348960"/>
              <a:ext cx="1251098" cy="1177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0800000" flipV="1">
              <a:off x="4355802" y="2330301"/>
              <a:ext cx="3090532" cy="11873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 descr="Copy of Helium_atom_QM.sv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598" y="2861485"/>
            <a:ext cx="1841648" cy="1841648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057400" y="3853875"/>
            <a:ext cx="2038350" cy="2261175"/>
            <a:chOff x="3981450" y="1828800"/>
            <a:chExt cx="2038350" cy="2261175"/>
          </a:xfrm>
        </p:grpSpPr>
        <p:sp>
          <p:nvSpPr>
            <p:cNvPr id="16" name="Freeform 15"/>
            <p:cNvSpPr/>
            <p:nvPr/>
          </p:nvSpPr>
          <p:spPr>
            <a:xfrm>
              <a:off x="4038600" y="1828800"/>
              <a:ext cx="1981200" cy="2228850"/>
            </a:xfrm>
            <a:custGeom>
              <a:avLst/>
              <a:gdLst>
                <a:gd name="connsiteX0" fmla="*/ 19050 w 2762250"/>
                <a:gd name="connsiteY0" fmla="*/ 2762250 h 2762250"/>
                <a:gd name="connsiteX1" fmla="*/ 1905000 w 2762250"/>
                <a:gd name="connsiteY1" fmla="*/ 2762250 h 2762250"/>
                <a:gd name="connsiteX2" fmla="*/ 1905000 w 2762250"/>
                <a:gd name="connsiteY2" fmla="*/ 2190750 h 2762250"/>
                <a:gd name="connsiteX3" fmla="*/ 1333500 w 2762250"/>
                <a:gd name="connsiteY3" fmla="*/ 2209800 h 2762250"/>
                <a:gd name="connsiteX4" fmla="*/ 2762250 w 2762250"/>
                <a:gd name="connsiteY4" fmla="*/ 0 h 2762250"/>
                <a:gd name="connsiteX5" fmla="*/ 1200150 w 2762250"/>
                <a:gd name="connsiteY5" fmla="*/ 2228850 h 2762250"/>
                <a:gd name="connsiteX6" fmla="*/ 0 w 2762250"/>
                <a:gd name="connsiteY6" fmla="*/ 2228850 h 2762250"/>
                <a:gd name="connsiteX7" fmla="*/ 19050 w 2762250"/>
                <a:gd name="connsiteY7" fmla="*/ 276225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0" h="2762250">
                  <a:moveTo>
                    <a:pt x="19050" y="2762250"/>
                  </a:moveTo>
                  <a:lnTo>
                    <a:pt x="1905000" y="2762250"/>
                  </a:lnTo>
                  <a:lnTo>
                    <a:pt x="1905000" y="2190750"/>
                  </a:lnTo>
                  <a:lnTo>
                    <a:pt x="1333500" y="2209800"/>
                  </a:lnTo>
                  <a:lnTo>
                    <a:pt x="2762250" y="0"/>
                  </a:lnTo>
                  <a:lnTo>
                    <a:pt x="1200150" y="2228850"/>
                  </a:lnTo>
                  <a:lnTo>
                    <a:pt x="0" y="2228850"/>
                  </a:lnTo>
                  <a:lnTo>
                    <a:pt x="19050" y="2762250"/>
                  </a:lnTo>
                  <a:close/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981450" y="3505200"/>
              <a:ext cx="1483098" cy="584775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7030A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  <a:latin typeface="NikoshBAN" pitchFamily="2" charset="0"/>
                  <a:cs typeface="NikoshBAN" pitchFamily="2" charset="0"/>
                </a:rPr>
                <a:t>নিউক্লিয়াস</a:t>
              </a:r>
              <a:endPara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cxnSp>
        <p:nvCxnSpPr>
          <p:cNvPr id="21" name="Straight Arrow Connector 20"/>
          <p:cNvCxnSpPr/>
          <p:nvPr/>
        </p:nvCxnSpPr>
        <p:spPr>
          <a:xfrm rot="5400000" flipH="1" flipV="1">
            <a:off x="5639594" y="3047206"/>
            <a:ext cx="1981200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134095" y="4038600"/>
            <a:ext cx="952505" cy="5847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প্রোটন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3442444" y="999386"/>
            <a:ext cx="2653556" cy="37221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448873" y="742950"/>
            <a:ext cx="1018227" cy="58477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নিউট্রন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90600" y="376989"/>
            <a:ext cx="7086600" cy="10668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পরমাণুর মৌলিক কণিকাসমূহ পর্যবেক্ষণ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638800" y="4572000"/>
            <a:ext cx="533400" cy="5334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029200" y="3657600"/>
            <a:ext cx="533400" cy="5334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rot="10800000">
            <a:off x="6120063" y="5003548"/>
            <a:ext cx="1752600" cy="1588"/>
          </a:xfrm>
          <a:prstGeom prst="straightConnector1">
            <a:avLst/>
          </a:prstGeom>
          <a:ln w="762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170822" y="4716381"/>
            <a:ext cx="1303562" cy="584775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ইলেকট্রন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0  L 0.25 -0.33333  E" pathEditMode="fixed" ptsTypes="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6" grpId="0" animBg="1"/>
      <p:bldP spid="26" grpId="1" animBg="1"/>
      <p:bldP spid="27" grpId="0" animBg="1"/>
      <p:bldP spid="25" grpId="0" animBg="1"/>
      <p:bldP spid="28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J Thomson_1856–1940 in 18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4" y="699445"/>
            <a:ext cx="2924176" cy="37014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99057" y="4385119"/>
            <a:ext cx="2916808" cy="10772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জে,জে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থমসন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(১৮৫৬ - ১৯৪০)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1198602"/>
            <a:ext cx="4876800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spc="-150" dirty="0" smtClean="0">
                <a:latin typeface="NikoshBAN" pitchFamily="2" charset="0"/>
                <a:cs typeface="NikoshBAN" pitchFamily="2" charset="0"/>
              </a:rPr>
              <a:t>১৮৯৭ সালে </a:t>
            </a:r>
            <a:r>
              <a:rPr lang="en-US" sz="3000" spc="-150" dirty="0" err="1" smtClean="0">
                <a:latin typeface="NikoshBAN" pitchFamily="2" charset="0"/>
                <a:cs typeface="NikoshBAN" pitchFamily="2" charset="0"/>
              </a:rPr>
              <a:t>ইলেকট্রন</a:t>
            </a:r>
            <a:r>
              <a:rPr lang="en-US" sz="3000" spc="-150" dirty="0" smtClean="0">
                <a:latin typeface="NikoshBAN" pitchFamily="2" charset="0"/>
                <a:cs typeface="NikoshBAN" pitchFamily="2" charset="0"/>
              </a:rPr>
              <a:t> কণা আবিষ্কার করেন</a:t>
            </a:r>
            <a:endParaRPr lang="en-US" sz="30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60819" y="2608302"/>
            <a:ext cx="4944981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spc="-150" dirty="0" err="1" smtClean="0">
                <a:latin typeface="NikoshBAN" pitchFamily="2" charset="0"/>
                <a:cs typeface="NikoshBAN" pitchFamily="2" charset="0"/>
              </a:rPr>
              <a:t>ঋণাত্মক</a:t>
            </a:r>
            <a:r>
              <a:rPr lang="en-US" sz="30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spc="-150" dirty="0" err="1" smtClean="0">
                <a:latin typeface="NikoshBAN" pitchFamily="2" charset="0"/>
                <a:cs typeface="NikoshBAN" pitchFamily="2" charset="0"/>
              </a:rPr>
              <a:t>আধানবাহী</a:t>
            </a:r>
            <a:r>
              <a:rPr lang="en-US" sz="3000" spc="-150" dirty="0" smtClean="0">
                <a:latin typeface="NikoshBAN" pitchFamily="2" charset="0"/>
                <a:cs typeface="NikoshBAN" pitchFamily="2" charset="0"/>
              </a:rPr>
              <a:t> এই কণিকার </a:t>
            </a:r>
            <a:r>
              <a:rPr lang="en-US" sz="3000" spc="-150" dirty="0" err="1" smtClean="0">
                <a:latin typeface="NikoshBAN" pitchFamily="2" charset="0"/>
                <a:cs typeface="NikoshBAN" pitchFamily="2" charset="0"/>
              </a:rPr>
              <a:t>প্রতীক</a:t>
            </a:r>
            <a:r>
              <a:rPr lang="en-US" sz="30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000" spc="-150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en-US" sz="3000" spc="-150" baseline="30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3000" spc="-15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0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6808" y="4018002"/>
            <a:ext cx="4339392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কণিকাগুলোর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হালকা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-0.30677 7.40741E-7 " pathEditMode="fixed" rAng="0" ptsTypes="A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-0.30677 -4.07407E-6 " pathEditMode="fixed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Rutherford_1871-1937 in19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838200"/>
            <a:ext cx="3025588" cy="3429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048002" y="4243137"/>
            <a:ext cx="3025584" cy="10772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আরনেস্ট রাদারফোর্ড 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(১৮৭১ --১৯৩৭)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8707" y="1050212"/>
            <a:ext cx="4876800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১৯১১ সালে প্রোটন কণা আবিষ্কার করেন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6726" y="2169149"/>
            <a:ext cx="4676274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spc="-150" dirty="0" err="1" smtClean="0">
                <a:latin typeface="NikoshBAN" pitchFamily="2" charset="0"/>
                <a:cs typeface="NikoshBAN" pitchFamily="2" charset="0"/>
              </a:rPr>
              <a:t>ধনাত্মক</a:t>
            </a:r>
            <a:r>
              <a:rPr lang="en-US" sz="30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spc="-150" dirty="0" err="1" smtClean="0">
                <a:latin typeface="NikoshBAN" pitchFamily="2" charset="0"/>
                <a:cs typeface="NikoshBAN" pitchFamily="2" charset="0"/>
              </a:rPr>
              <a:t>আধানবাহী</a:t>
            </a:r>
            <a:r>
              <a:rPr lang="en-US" sz="3000" spc="-150" dirty="0" smtClean="0">
                <a:latin typeface="NikoshBAN" pitchFamily="2" charset="0"/>
                <a:cs typeface="NikoshBAN" pitchFamily="2" charset="0"/>
              </a:rPr>
              <a:t> এই কণিকার </a:t>
            </a:r>
            <a:r>
              <a:rPr lang="en-US" sz="3000" spc="-150" dirty="0" err="1" smtClean="0">
                <a:latin typeface="NikoshBAN" pitchFamily="2" charset="0"/>
                <a:cs typeface="NikoshBAN" pitchFamily="2" charset="0"/>
              </a:rPr>
              <a:t>প্রতীক</a:t>
            </a:r>
            <a:r>
              <a:rPr lang="en-US" sz="3000" spc="-15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000" spc="-150" dirty="0" smtClean="0">
                <a:latin typeface="Arial" pitchFamily="34" charset="0"/>
                <a:cs typeface="Arial" pitchFamily="34" charset="0"/>
              </a:rPr>
              <a:t>p </a:t>
            </a:r>
            <a:r>
              <a:rPr lang="en-US" sz="3000" spc="-15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0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2714" y="3288086"/>
            <a:ext cx="5213685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ইলেকট্রনের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ভরের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তুলনায়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১৮৩৮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গুণ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ভারী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0.28455 -2.22222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0.28455 -2.22222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048000" y="4648200"/>
            <a:ext cx="2971800" cy="10772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জেম্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স 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চ্যাডউইক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   (১৮৯১ - ১৯৭৪)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chadwick in 1932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758190"/>
            <a:ext cx="2971800" cy="39128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57600" y="1431212"/>
            <a:ext cx="4876800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১৯৩২ সালে নিউট্রন কণা আবিষ্কার করেন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1663" y="2800807"/>
            <a:ext cx="4243137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আধানবিহীন এই কণিকার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প্রতীক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n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77652" y="4170402"/>
            <a:ext cx="5161548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এই কণার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ভর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প্রোটন অপেক্ষা সামান্য বেশি 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022E-16 L -0.27916 1.11022E-1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27916 -3.33333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/>
          <p:cNvSpPr/>
          <p:nvPr/>
        </p:nvSpPr>
        <p:spPr>
          <a:xfrm>
            <a:off x="0" y="0"/>
            <a:ext cx="9144000" cy="1676400"/>
          </a:xfrm>
          <a:custGeom>
            <a:avLst/>
            <a:gdLst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  <a:gd name="connsiteX0" fmla="*/ 0 w 9144000"/>
              <a:gd name="connsiteY0" fmla="*/ 0 h 2286000"/>
              <a:gd name="connsiteX1" fmla="*/ 9144000 w 9144000"/>
              <a:gd name="connsiteY1" fmla="*/ 0 h 2286000"/>
              <a:gd name="connsiteX2" fmla="*/ 9144000 w 9144000"/>
              <a:gd name="connsiteY2" fmla="*/ 1227221 h 2286000"/>
              <a:gd name="connsiteX3" fmla="*/ 0 w 9144000"/>
              <a:gd name="connsiteY3" fmla="*/ 2286000 h 2286000"/>
              <a:gd name="connsiteX4" fmla="*/ 0 w 9144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2286000">
                <a:moveTo>
                  <a:pt x="0" y="0"/>
                </a:moveTo>
                <a:lnTo>
                  <a:pt x="9144000" y="0"/>
                </a:lnTo>
                <a:lnTo>
                  <a:pt x="9144000" y="1227221"/>
                </a:lnTo>
                <a:cubicBezTo>
                  <a:pt x="5366084" y="970547"/>
                  <a:pt x="3031958" y="894348"/>
                  <a:pt x="0" y="22860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53636" y="1711688"/>
            <a:ext cx="3566164" cy="3566164"/>
          </a:xfrm>
          <a:prstGeom prst="ellipse">
            <a:avLst/>
          </a:prstGeom>
          <a:noFill/>
          <a:ln w="12700">
            <a:solidFill>
              <a:schemeClr val="accent6">
                <a:lumMod val="20000"/>
                <a:lumOff val="8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24200" y="2336345"/>
            <a:ext cx="2152844" cy="2152844"/>
          </a:xfrm>
          <a:prstGeom prst="ellipse">
            <a:avLst/>
          </a:prstGeom>
          <a:noFill/>
          <a:ln w="12700">
            <a:solidFill>
              <a:schemeClr val="accent6">
                <a:lumMod val="20000"/>
                <a:lumOff val="80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uclu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985" y="12222"/>
            <a:ext cx="6367354" cy="6388578"/>
          </a:xfrm>
          <a:prstGeom prst="rect">
            <a:avLst/>
          </a:prstGeom>
        </p:spPr>
      </p:pic>
      <p:pic>
        <p:nvPicPr>
          <p:cNvPr id="10" name="Picture 9" descr="Copy of Helium_atom_QM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2825825"/>
            <a:ext cx="1206349" cy="12063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Oval 10"/>
          <p:cNvSpPr/>
          <p:nvPr/>
        </p:nvSpPr>
        <p:spPr>
          <a:xfrm flipH="1">
            <a:off x="2233863" y="32004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flipH="1">
            <a:off x="2950534" y="32004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flipH="1">
            <a:off x="5084134" y="32766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 flipH="1">
            <a:off x="5791200" y="32766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/>
          <p:cNvSpPr/>
          <p:nvPr/>
        </p:nvSpPr>
        <p:spPr>
          <a:xfrm flipH="1">
            <a:off x="3962400" y="15240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 flipH="1">
            <a:off x="4038600" y="51054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33CC33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4011926" y="3324726"/>
            <a:ext cx="507937" cy="457143"/>
            <a:chOff x="685800" y="5715057"/>
            <a:chExt cx="507937" cy="457143"/>
          </a:xfrm>
        </p:grpSpPr>
        <p:pic>
          <p:nvPicPr>
            <p:cNvPr id="12" name="Picture 11" descr="Proton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800" y="5715057"/>
              <a:ext cx="507937" cy="457143"/>
            </a:xfrm>
            <a:prstGeom prst="rect">
              <a:avLst/>
            </a:prstGeom>
          </p:spPr>
        </p:pic>
        <p:sp>
          <p:nvSpPr>
            <p:cNvPr id="13" name="Plus 12"/>
            <p:cNvSpPr/>
            <p:nvPr/>
          </p:nvSpPr>
          <p:spPr>
            <a:xfrm>
              <a:off x="762000" y="5791200"/>
              <a:ext cx="304800" cy="304800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19" descr="Neutr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509" y="3181381"/>
            <a:ext cx="558730" cy="495238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4519864" y="3729789"/>
            <a:ext cx="2833441" cy="1884186"/>
            <a:chOff x="4519864" y="3729789"/>
            <a:chExt cx="2833441" cy="1884186"/>
          </a:xfrm>
        </p:grpSpPr>
        <p:cxnSp>
          <p:nvCxnSpPr>
            <p:cNvPr id="28" name="Straight Arrow Connector 27"/>
            <p:cNvCxnSpPr/>
            <p:nvPr/>
          </p:nvCxnSpPr>
          <p:spPr>
            <a:xfrm rot="10800000">
              <a:off x="4519864" y="3729789"/>
              <a:ext cx="2209800" cy="1676400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6400800" y="5029200"/>
              <a:ext cx="952505" cy="584775"/>
            </a:xfrm>
            <a:prstGeom prst="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প্রোটন</a:t>
              </a:r>
              <a:endParaRPr lang="en-US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724400" y="2895600"/>
            <a:ext cx="3456627" cy="584775"/>
            <a:chOff x="4724400" y="2895600"/>
            <a:chExt cx="3456627" cy="584775"/>
          </a:xfrm>
        </p:grpSpPr>
        <p:cxnSp>
          <p:nvCxnSpPr>
            <p:cNvPr id="32" name="Straight Arrow Connector 31"/>
            <p:cNvCxnSpPr/>
            <p:nvPr/>
          </p:nvCxnSpPr>
          <p:spPr>
            <a:xfrm rot="10800000" flipV="1">
              <a:off x="4724400" y="3048000"/>
              <a:ext cx="2527450" cy="381000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7162800" y="2895600"/>
              <a:ext cx="1018227" cy="58477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নিউট্রন</a:t>
              </a:r>
              <a:endParaRPr lang="en-US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427034" y="1625025"/>
            <a:ext cx="3031166" cy="1727775"/>
            <a:chOff x="5427034" y="1625025"/>
            <a:chExt cx="3031166" cy="1727775"/>
          </a:xfrm>
        </p:grpSpPr>
        <p:cxnSp>
          <p:nvCxnSpPr>
            <p:cNvPr id="36" name="Straight Arrow Connector 35"/>
            <p:cNvCxnSpPr/>
            <p:nvPr/>
          </p:nvCxnSpPr>
          <p:spPr>
            <a:xfrm rot="10800000" flipV="1">
              <a:off x="5427034" y="2133600"/>
              <a:ext cx="1430966" cy="12192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6518245" y="1625025"/>
              <a:ext cx="1939955" cy="584775"/>
            </a:xfrm>
            <a:prstGeom prst="rect">
              <a:avLst/>
            </a:prstGeom>
            <a:solidFill>
              <a:srgbClr val="FF0000"/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ইলেকট্রন</a:t>
              </a:r>
              <a:r>
                <a:rPr lang="en-US" sz="32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(e</a:t>
              </a:r>
              <a:r>
                <a:rPr lang="en-US" sz="3200" baseline="30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-</a:t>
              </a:r>
              <a:r>
                <a:rPr lang="en-US" sz="32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US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105400" y="939225"/>
            <a:ext cx="3044768" cy="1803975"/>
            <a:chOff x="5105400" y="939225"/>
            <a:chExt cx="3044768" cy="1803975"/>
          </a:xfrm>
        </p:grpSpPr>
        <p:sp>
          <p:nvSpPr>
            <p:cNvPr id="21" name="TextBox 20"/>
            <p:cNvSpPr txBox="1"/>
            <p:nvPr/>
          </p:nvSpPr>
          <p:spPr>
            <a:xfrm>
              <a:off x="5562600" y="939225"/>
              <a:ext cx="2587568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অনুমোদিত কক্ষপথ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 rot="5400000">
              <a:off x="5105400" y="1447800"/>
              <a:ext cx="1295400" cy="129540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990600" y="3886200"/>
            <a:ext cx="2819400" cy="1956375"/>
            <a:chOff x="990600" y="3886200"/>
            <a:chExt cx="2819400" cy="1956375"/>
          </a:xfrm>
        </p:grpSpPr>
        <p:sp>
          <p:nvSpPr>
            <p:cNvPr id="26" name="TextBox 25"/>
            <p:cNvSpPr txBox="1"/>
            <p:nvPr/>
          </p:nvSpPr>
          <p:spPr>
            <a:xfrm>
              <a:off x="990600" y="5257800"/>
              <a:ext cx="1483098" cy="584775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নিউক্লিয়াস</a:t>
              </a:r>
              <a:endParaRPr lang="en-US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42" name="Straight Arrow Connector 41"/>
            <p:cNvCxnSpPr/>
            <p:nvPr/>
          </p:nvCxnSpPr>
          <p:spPr>
            <a:xfrm flipV="1">
              <a:off x="2209800" y="3886200"/>
              <a:ext cx="1600200" cy="144780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ectangle 43"/>
          <p:cNvSpPr/>
          <p:nvPr/>
        </p:nvSpPr>
        <p:spPr>
          <a:xfrm>
            <a:off x="838200" y="312822"/>
            <a:ext cx="7696200" cy="10668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পরমাণুতে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মৌলিক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কণিকাসমূহের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অবস্থান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pat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6 -0.03056 C 0.00712 0.05972 -0.04063 0.14398 -0.10382 0.15555 C -0.16962 0.16921 -0.22969 0.10509 -0.23941 0.01412 C -0.24913 -0.07686 -0.20451 -0.16042 -0.13889 -0.17292 C -0.07396 -0.18519 -0.01354 -0.12014 -0.0026 -0.03056 Z " pathEditMode="fixed" rAng="4915574" ptsTypes="fffff">
                                      <p:cBhvr>
                                        <p:cTn id="14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" y="22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78 0.00371 C -0.00348 -0.08194 0.04878 -0.15185 0.11319 -0.15092 C 0.1776 -0.15185 0.22968 -0.08194 0.22934 0.00371 C 0.22986 0.08959 0.1776 0.15926 0.11302 0.15857 C 0.04895 0.15926 -0.00348 0.08959 -0.00278 0.00371 Z " pathEditMode="fixed" rAng="16200000" ptsTypes="fffff">
                                      <p:cBhvr>
                                        <p:cTn id="14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0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09 0.00277 C -0.00209 0.14351 -0.0882 0.25833 -0.19375 0.25833 C -0.29948 0.25833 -0.38542 0.14351 -0.38542 0.00277 C -0.38542 -0.1382 -0.29948 -0.25278 -0.19375 -0.25278 C -0.0882 -0.25278 -0.00209 -0.1382 -0.00209 0.00277 Z " pathEditMode="fixed" rAng="5400000" ptsTypes="fffff">
                                      <p:cBhvr>
                                        <p:cTn id="15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" y="0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417 0.01112 C 0.00417 -0.12824 0.08959 -0.24213 0.1941 -0.24213 C 0.29896 -0.24213 0.38403 -0.12824 0.38403 0.01112 C 0.38403 0.15093 0.29896 0.26436 0.1941 0.26436 C 0.08959 0.26436 0.00417 0.15093 0.00417 0.01112 Z " pathEditMode="fixed" rAng="16200000" ptsTypes="fffff">
                                      <p:cBhvr>
                                        <p:cTn id="15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-4.44444E-6 C 0.10781 -4.44444E-6 0.19583 0.1169 0.19583 0.26112 C 0.19583 0.40487 0.10781 0.52223 0 0.52223 C -0.10816 0.52223 -0.19583 0.40487 -0.19583 0.26112 C -0.19583 0.1169 -0.10816 -4.44444E-6 0 -4.44444E-6 Z " pathEditMode="fixed" rAng="0" ptsTypes="fffff">
                                      <p:cBhvr>
                                        <p:cTn id="15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1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C -0.10764 3.33333E-6 -0.19584 -0.1169 -0.19584 -0.26111 C -0.19584 -0.40463 -0.10764 -0.52223 3.33333E-6 -0.52223 C 0.10816 -0.52223 0.19583 -0.40463 0.19583 -0.26111 C 0.19583 -0.1169 0.10816 3.33333E-6 3.33333E-6 3.33333E-6 Z " pathEditMode="fixed" rAng="10800000" ptsTypes="fffff">
                                      <p:cBhvr>
                                        <p:cTn id="15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1808</TotalTime>
  <Words>278</Words>
  <Application>Microsoft Office PowerPoint</Application>
  <PresentationFormat>On-screen Show (4:3)</PresentationFormat>
  <Paragraphs>98</Paragraphs>
  <Slides>16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280</cp:revision>
  <dcterms:created xsi:type="dcterms:W3CDTF">2012-10-22T18:33:47Z</dcterms:created>
  <dcterms:modified xsi:type="dcterms:W3CDTF">2013-05-29T13:25:20Z</dcterms:modified>
</cp:coreProperties>
</file>